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Inter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-bold.fntdata"/><Relationship Id="rId25" Type="http://schemas.openxmlformats.org/officeDocument/2006/relationships/font" Target="fonts/Int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7c702ae2d_9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f7c702ae2d_9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Абитуренты сталкиваются со многими проблемами в выборе в ВУЗе. Нас лично беспокоит проблема прозрачности и правдивости информации.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https://www.perplexity.ai/search/Research-on-applicants-nbf9Dm5mRF2e9ZZQO2MH2Q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e4a70be1a_18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ce4a70be1a_18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Абитуренты сталкиваются со многими проблемами в выборе в ВУЗе. Нас лично беспокоит проблема прозрачности и правдивости информации.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https://www.perplexity.ai/search/Research-on-applicants-nbf9Dm5mRF2e9ZZQO2MH2Q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7c702ae2d_9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f7c702ae2d_9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Абитуренты сталкиваются со многими проблемами в выборе в ВУЗе. Нас лично беспокоит проблема прозрачности и правдивости информации.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https://www.perplexity.ai/search/Research-on-applicants-nbf9Dm5mRF2e9ZZQO2MH2Q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ce4a70be1a_18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ce4a70be1a_18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Абитуренты сталкиваются со многими проблемами в выборе в ВУЗе. Нас лично беспокоит проблема прозрачности и правдивости информации.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https://www.perplexity.ai/search/Research-on-applicants-nbf9Dm5mRF2e9ZZQO2MH2Q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f7c702ae2d_9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f7c702ae2d_9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https://www.perplexity.ai/search/Research-on-applicants-nbf9Dm5mRF2e9ZZQO2MH2Q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7c702ae2d_9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f7c702ae2d_9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Абитуренты сталкиваются со многими проблемами в выборе в ВУЗе. Нас лично беспокоит проблема прозрачности и правдивости информации.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https://www.perplexity.ai/search/Research-on-applicants-nbf9Dm5mRF2e9ZZQO2MH2Q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e4a70be1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ce4a70be1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Абитуренты сталкиваются со многими проблемами в выборе в ВУЗе. Нас лично беспокоит проблема прозрачности и правдивости информации.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https://www.perplexity.ai/search/Research-on-applicants-nbf9Dm5mRF2e9ZZQO2MH2Q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e3983714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ce3983714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e3983714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ce3983714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e3983714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ce3983714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e398371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e398371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Абитуренты сталкиваются со многими проблемами в выборе в ВУЗе. Нас лично беспокоит проблема прозрачности и правдивости информации.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https://www.perplexity.ai/search/Research-on-applicants-nbf9Dm5mRF2e9ZZQO2MH2Q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f7c702ae2d_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f7c702ae2d_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Абитуренты сталкиваются со многими проблемами в выборе в ВУЗе. Нас лично беспокоит проблема прозрачности и правдивости информации.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https://www.perplexity.ai/search/Research-on-applicants-nbf9Dm5mRF2e9ZZQO2MH2Q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f7c702ae2d_9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f7c702ae2d_9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Абитуренты сталкиваются со многими проблемами в выборе в ВУЗе. Нас лично беспокоит проблема прозрачности и правдивости информации.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https://www.perplexity.ai/search/Research-on-applicants-nbf9Dm5mRF2e9ZZQO2MH2Q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e4a70be1a_18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ce4a70be1a_18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Абитуренты сталкиваются со многими проблемами в выборе в ВУЗе. Нас лично беспокоит проблема прозрачности и правдивости информации.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https://www.perplexity.ai/search/Research-on-applicants-nbf9Dm5mRF2e9ZZQO2MH2Q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f7c702ae2d_9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f7c702ae2d_9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Абитуренты сталкиваются со многими проблемами в выборе в ВУЗе. Нас лично беспокоит проблема прозрачности и правдивости информации.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https://www.perplexity.ai/search/Research-on-applicants-nbf9Dm5mRF2e9ZZQO2MH2Q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f7c702ae2d_9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f7c702ae2d_9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Абитуренты сталкиваются со многими проблемами в выборе в ВУЗе. Нас лично беспокоит проблема прозрачности и правдивости информации.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https://www.perplexity.ai/search/Research-on-applicants-nbf9Dm5mRF2e9ZZQO2MH2Q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7c702ae2d_9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f7c702ae2d_9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Абитуренты сталкиваются со многими проблемами в выборе в ВУЗе. Нас лично беспокоит проблема прозрачности и правдивости информации.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https://www.perplexity.ai/search/Research-on-applicants-nbf9Dm5mRF2e9ZZQO2MH2Q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7c702ae2d_9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f7c702ae2d_9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Абитуренты сталкиваются со многими проблемами в выборе в ВУЗе. Нас лично беспокоит проблема прозрачности и правдивости информации.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https://www.perplexity.ai/search/Research-on-applicants-nbf9Dm5mRF2e9ZZQO2MH2Q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393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3932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393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393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39325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39325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11" Type="http://schemas.openxmlformats.org/officeDocument/2006/relationships/image" Target="../media/image21.png"/><Relationship Id="rId10" Type="http://schemas.openxmlformats.org/officeDocument/2006/relationships/image" Target="../media/image13.png"/><Relationship Id="rId9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11" Type="http://schemas.openxmlformats.org/officeDocument/2006/relationships/image" Target="../media/image22.png"/><Relationship Id="rId10" Type="http://schemas.openxmlformats.org/officeDocument/2006/relationships/image" Target="../media/image20.png"/><Relationship Id="rId9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АбиТ</a:t>
            </a:r>
            <a:r>
              <a:rPr lang="en"/>
              <a:t>ур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797175"/>
            <a:ext cx="8520600" cy="14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Команда «Продукты 108»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Университет Иннополис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Республика Татарстан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 b="1108" l="0" r="0" t="23459"/>
          <a:stretch/>
        </p:blipFill>
        <p:spPr>
          <a:xfrm>
            <a:off x="208600" y="1155500"/>
            <a:ext cx="8782050" cy="3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>
            <p:ph type="title"/>
          </p:nvPr>
        </p:nvSpPr>
        <p:spPr>
          <a:xfrm>
            <a:off x="3393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Подтверждение статуса студента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393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Личный кабинет пользователя</a:t>
            </a:r>
            <a:endParaRPr b="1"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0" cy="39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393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Настройка профиля ВУЗа</a:t>
            </a:r>
            <a:endParaRPr b="1"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250" y="1017725"/>
            <a:ext cx="6829476" cy="408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7375" y="0"/>
            <a:ext cx="105597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>
            <p:ph type="title"/>
          </p:nvPr>
        </p:nvSpPr>
        <p:spPr>
          <a:xfrm>
            <a:off x="339325" y="445025"/>
            <a:ext cx="2260500" cy="570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highlight>
                  <a:srgbClr val="121212"/>
                </a:highlight>
              </a:rPr>
              <a:t>Тёмная тема</a:t>
            </a:r>
            <a:endParaRPr b="1">
              <a:solidFill>
                <a:schemeClr val="lt1"/>
              </a:solidFill>
              <a:highlight>
                <a:srgbClr val="121212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393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Технологии.Бэкенд</a:t>
            </a:r>
            <a:endParaRPr b="1"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39325" y="952500"/>
            <a:ext cx="8520600" cy="4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Мы используем современные и популярные технологии, которые позволили нам сделать качественное решение, способное масштабироваться как в высоту, так и в ширину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Python 3.12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Poetry 1.8.2 — управление пакетами и зависимостями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FastAPI .110</a:t>
            </a:r>
            <a:r>
              <a:rPr lang="en"/>
              <a:t> — </a:t>
            </a:r>
            <a:r>
              <a:rPr lang="en"/>
              <a:t>имплементация API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MongoDB 7 — база данных с возможностью расширения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Beanie — библиотека</a:t>
            </a:r>
            <a:r>
              <a:rPr lang="en"/>
              <a:t> для работы с MongoDB в ODM стиле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Ruff 3— быстрые автоматические форматирование и линтинг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Gunicorn — балансировка нагрузки и запуск Python на N ядрах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Docker Compose — р</a:t>
            </a:r>
            <a:r>
              <a:rPr lang="en"/>
              <a:t>азвёртывани</a:t>
            </a:r>
            <a:r>
              <a:rPr lang="en"/>
              <a:t>е и оркестрация сервисов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WebP — сжатие изображений</a:t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 rotWithShape="1">
          <a:blip r:embed="rId3">
            <a:alphaModFix/>
          </a:blip>
          <a:srcRect b="11331" l="0" r="0" t="0"/>
          <a:stretch/>
        </p:blipFill>
        <p:spPr>
          <a:xfrm>
            <a:off x="531402" y="2143125"/>
            <a:ext cx="257274" cy="28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402" y="2491608"/>
            <a:ext cx="257273" cy="229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 rotWithShape="1">
          <a:blip r:embed="rId5">
            <a:alphaModFix/>
          </a:blip>
          <a:srcRect b="0" l="30462" r="32684" t="0"/>
          <a:stretch/>
        </p:blipFill>
        <p:spPr>
          <a:xfrm rot="2179718">
            <a:off x="518579" y="3051290"/>
            <a:ext cx="242917" cy="32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428" y="2787420"/>
            <a:ext cx="257275" cy="262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402" y="3412125"/>
            <a:ext cx="257274" cy="27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1402" y="3710289"/>
            <a:ext cx="257274" cy="27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100" y="4003752"/>
            <a:ext cx="383877" cy="23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8298" y="4262884"/>
            <a:ext cx="323499" cy="360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1819" y="4643860"/>
            <a:ext cx="276475" cy="271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393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Технологии.Фронтенд</a:t>
            </a:r>
            <a:endParaRPr b="1"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39325" y="969075"/>
            <a:ext cx="85206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 помощи </a:t>
            </a:r>
            <a:r>
              <a:rPr lang="en"/>
              <a:t>следующих технологий мы сделали эффективный и красивый веб-интерфейс: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Node.js 20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TypeScript</a:t>
            </a:r>
            <a:r>
              <a:rPr lang="en"/>
              <a:t>: </a:t>
            </a:r>
            <a:r>
              <a:rPr lang="en"/>
              <a:t>типизация для JavaScript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Vue &amp; Nuxt</a:t>
            </a:r>
            <a:r>
              <a:rPr lang="en"/>
              <a:t>: </a:t>
            </a:r>
            <a:r>
              <a:rPr lang="en"/>
              <a:t>веб-фреймворк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TailwindCSS &amp; Nuxt UI &amp; Iconify</a:t>
            </a:r>
            <a:r>
              <a:rPr lang="en"/>
              <a:t>:</a:t>
            </a:r>
            <a:r>
              <a:rPr lang="en"/>
              <a:t> стилизация компонентов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Pannellum: отображение 3D панорам с интерактивными элементами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Vue Query &amp; Axios &amp; Orval: генерация клиента API и кэширование запросов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Docker Compose: развёртывание и оркестрация сервисов</a:t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83" y="1809714"/>
            <a:ext cx="315325" cy="3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158" y="2170400"/>
            <a:ext cx="263775" cy="2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89" y="2479526"/>
            <a:ext cx="263775" cy="2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383" y="2453752"/>
            <a:ext cx="315325" cy="3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7600" y="2822200"/>
            <a:ext cx="263777" cy="161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4946" y="2788650"/>
            <a:ext cx="228200" cy="2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7296" y="3992725"/>
            <a:ext cx="323501" cy="35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7602" y="3432714"/>
            <a:ext cx="263775" cy="2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1383" y="3406951"/>
            <a:ext cx="315325" cy="3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393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Технологии – то, чем гордимся.</a:t>
            </a:r>
            <a:endParaRPr b="1"/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339325" y="969075"/>
            <a:ext cx="85206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решении мы сделали ряд техно-находок: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Сжатие изображений в WebP экономит место в 10 раз.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Генерация кода по </a:t>
            </a:r>
            <a:r>
              <a:rPr lang="en"/>
              <a:t>OpenAPI схеме упростила жизнь фронтендерам.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Разобрались с Pannelum и сделали редактор сцен на его основе.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Сделали развёртывание простым.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i="1" lang="en">
                <a:solidFill>
                  <a:srgbClr val="39C5B3"/>
                </a:solidFill>
              </a:rPr>
              <a:t>mypy src </a:t>
            </a:r>
            <a:r>
              <a:rPr i="1" lang="en"/>
              <a:t>➜ no issues found in 74 source files</a:t>
            </a: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150" y="2265525"/>
            <a:ext cx="3164775" cy="31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393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Дизайн</a:t>
            </a:r>
            <a:endParaRPr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339325" y="1152475"/>
            <a:ext cx="85206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😄 </a:t>
            </a:r>
            <a:r>
              <a:rPr lang="en"/>
              <a:t>Вдохновляемся продуктами Дурова: Telegram и ВКонтакте</a:t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46" y="1830500"/>
            <a:ext cx="5684100" cy="5143500"/>
          </a:xfrm>
          <a:prstGeom prst="roundRect">
            <a:avLst>
              <a:gd fmla="val 4353" name="adj"/>
            </a:avLst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 rotWithShape="1">
          <a:blip r:embed="rId4">
            <a:alphaModFix/>
          </a:blip>
          <a:srcRect b="0" l="0" r="0" t="39448"/>
          <a:stretch/>
        </p:blipFill>
        <p:spPr>
          <a:xfrm>
            <a:off x="6154075" y="1830500"/>
            <a:ext cx="2650500" cy="3576000"/>
          </a:xfrm>
          <a:prstGeom prst="roundRect">
            <a:avLst>
              <a:gd fmla="val 6872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393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Безопасность</a:t>
            </a:r>
            <a:endParaRPr/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500" y="819150"/>
            <a:ext cx="35052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/>
        </p:nvSpPr>
        <p:spPr>
          <a:xfrm>
            <a:off x="8365425" y="-3478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</a:endParaRPr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39325" y="1017725"/>
            <a:ext cx="52383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Мы используем Telegram для авторизации.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Сохраняем сессию пользователя в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"/>
              <a:t>Secure-куках.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Правильно настраиваем CORS.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Защищены от CSRF атак (same-site сессии).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Ограничиваем доступ к API, учитывая права пользователя.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Не используем чужие скрипты в сайте.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393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Будущее</a:t>
            </a:r>
            <a:endParaRPr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339325" y="11306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Улучшение парсинга реестров - </a:t>
            </a:r>
            <a:r>
              <a:rPr i="1" lang="en"/>
              <a:t>Апрель-Май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Расширение редактора сцен - </a:t>
            </a:r>
            <a:r>
              <a:rPr i="1" lang="en"/>
              <a:t>Июнь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Команда модераторов - </a:t>
            </a:r>
            <a:r>
              <a:rPr i="1" lang="en"/>
              <a:t>Июль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Упрощение регистрации ВУЗов - </a:t>
            </a:r>
            <a:r>
              <a:rPr i="1" lang="en"/>
              <a:t>Август-Сентябрь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Пилотирование на базе Университета Иннополис - </a:t>
            </a:r>
            <a:r>
              <a:rPr i="1" lang="en"/>
              <a:t>Ноябрь-Декабрь</a:t>
            </a:r>
            <a:endParaRPr i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Шифрование переписок - </a:t>
            </a:r>
            <a:r>
              <a:rPr i="1" lang="en"/>
              <a:t>Декабрь-Январь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39325" y="1152475"/>
            <a:ext cx="530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Выбрать подходящий ВУЗ</a:t>
            </a:r>
            <a:r>
              <a:rPr lang="en"/>
              <a:t> сложно по многим причинам</a:t>
            </a:r>
            <a:r>
              <a:rPr lang="en">
                <a:solidFill>
                  <a:schemeClr val="dk1"/>
                </a:solidFill>
              </a:rPr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Например, с </a:t>
            </a:r>
            <a:r>
              <a:rPr b="1" lang="en">
                <a:solidFill>
                  <a:srgbClr val="FF139C"/>
                </a:solidFill>
              </a:rPr>
              <a:t>поиском правдивой информации возникают проблемы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Разочарование в первый же год обучения 😢 </a:t>
            </a:r>
            <a:endParaRPr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3393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Проблема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900" y="686638"/>
            <a:ext cx="350520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393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Решение</a:t>
            </a:r>
            <a:r>
              <a:rPr b="1" lang="en"/>
              <a:t>?</a:t>
            </a:r>
            <a:endParaRPr b="1"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39325" y="1152475"/>
            <a:ext cx="530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Вот бы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существовал </a:t>
            </a:r>
            <a:r>
              <a:rPr b="1" lang="en" sz="1600">
                <a:solidFill>
                  <a:srgbClr val="39C5B3"/>
                </a:solidFill>
              </a:rPr>
              <a:t>источник правдивой информации</a:t>
            </a:r>
            <a:r>
              <a:rPr lang="en" sz="1600"/>
              <a:t> о ВУЗе, который я рассматриваю для поступления;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и я мог </a:t>
            </a:r>
            <a:r>
              <a:rPr b="1" lang="en" sz="1600">
                <a:solidFill>
                  <a:srgbClr val="39C5B3"/>
                </a:solidFill>
              </a:rPr>
              <a:t>поговорить со студентами</a:t>
            </a:r>
            <a:r>
              <a:rPr lang="en" sz="1600"/>
              <a:t>, обсудить все нюансы;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а ещё </a:t>
            </a:r>
            <a:r>
              <a:rPr b="1" lang="en" sz="1600">
                <a:solidFill>
                  <a:srgbClr val="39C5B3"/>
                </a:solidFill>
              </a:rPr>
              <a:t>узнать как ВУЗ выглядит</a:t>
            </a:r>
            <a:r>
              <a:rPr lang="en" sz="1600"/>
              <a:t>.</a:t>
            </a:r>
            <a:endParaRPr sz="160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353932">
            <a:off x="6348967" y="1224097"/>
            <a:ext cx="1459926" cy="226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393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Решение</a:t>
            </a:r>
            <a:r>
              <a:rPr b="1" lang="en"/>
              <a:t> – АбиТур</a:t>
            </a:r>
            <a:endParaRPr b="1"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4017075" y="1102325"/>
            <a:ext cx="4953000" cy="3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А</a:t>
            </a:r>
            <a:r>
              <a:rPr b="1" lang="en"/>
              <a:t>биТур – </a:t>
            </a:r>
            <a:r>
              <a:rPr lang="en"/>
              <a:t>веб-платформа для </a:t>
            </a:r>
            <a:r>
              <a:rPr lang="en"/>
              <a:t>абитуриентов</a:t>
            </a:r>
            <a:r>
              <a:rPr lang="en"/>
              <a:t>, студентов и ВУЗов.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В которой </a:t>
            </a:r>
            <a:r>
              <a:rPr lang="en"/>
              <a:t>абитуриент</a:t>
            </a:r>
            <a:r>
              <a:rPr lang="en"/>
              <a:t> может пообщаться со студентами, </a:t>
            </a:r>
            <a:r>
              <a:rPr lang="en"/>
              <a:t>пройти виртуальный тур – </a:t>
            </a:r>
            <a:r>
              <a:rPr lang="en" u="sng"/>
              <a:t>узнать о ВУЗе новое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В которой студент может </a:t>
            </a:r>
            <a:r>
              <a:rPr lang="en" u="sng"/>
              <a:t>рассказать правду</a:t>
            </a:r>
            <a:r>
              <a:rPr lang="en"/>
              <a:t>, ничего не опасаясь.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В которой ВУЗ может показать свои </a:t>
            </a:r>
            <a:r>
              <a:rPr lang="en" u="sng"/>
              <a:t>разные стороны</a:t>
            </a:r>
            <a:r>
              <a:rPr lang="en"/>
              <a:t>.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325" y="1186950"/>
            <a:ext cx="3505200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393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Реестр — 1000 ВУЗов России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0" l="0" r="0" t="9510"/>
          <a:stretch/>
        </p:blipFill>
        <p:spPr>
          <a:xfrm>
            <a:off x="957275" y="1017725"/>
            <a:ext cx="7284701" cy="46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160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Реальные о</a:t>
            </a:r>
            <a:r>
              <a:rPr lang="en"/>
              <a:t>тзывы о ВУЗе</a:t>
            </a:r>
            <a:endParaRPr b="1"/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680" l="0" r="0" t="670"/>
          <a:stretch/>
        </p:blipFill>
        <p:spPr>
          <a:xfrm>
            <a:off x="1431759" y="663475"/>
            <a:ext cx="6280490" cy="44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b="0" l="17478" r="0" t="0"/>
          <a:stretch/>
        </p:blipFill>
        <p:spPr>
          <a:xfrm>
            <a:off x="4233375" y="1723025"/>
            <a:ext cx="4662926" cy="31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>
            <p:ph type="title"/>
          </p:nvPr>
        </p:nvSpPr>
        <p:spPr>
          <a:xfrm>
            <a:off x="3393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Виртуальный тур по ВУЗу</a:t>
            </a:r>
            <a:endParaRPr b="1"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000" y="553737"/>
            <a:ext cx="2766650" cy="396202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636400" y="1103050"/>
            <a:ext cx="525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Смотрите демонстрацию в репозитории /iu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393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Анонимный чат со студентом</a:t>
            </a:r>
            <a:endParaRPr b="1"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613" y="1017725"/>
            <a:ext cx="7076787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 rotWithShape="1">
          <a:blip r:embed="rId3">
            <a:alphaModFix/>
          </a:blip>
          <a:srcRect b="0" l="0" r="4634" t="52595"/>
          <a:stretch/>
        </p:blipFill>
        <p:spPr>
          <a:xfrm>
            <a:off x="1918975" y="1138950"/>
            <a:ext cx="16299751" cy="58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>
            <p:ph type="title"/>
          </p:nvPr>
        </p:nvSpPr>
        <p:spPr>
          <a:xfrm>
            <a:off x="339325" y="445025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Контакты ВУЗа в быстром доступе</a:t>
            </a:r>
            <a:endParaRPr b="1">
              <a:highlight>
                <a:schemeClr val="lt1"/>
              </a:highlight>
            </a:endParaRPr>
          </a:p>
        </p:txBody>
      </p:sp>
      <p:sp>
        <p:nvSpPr>
          <p:cNvPr id="109" name="Google Shape;109;p21"/>
          <p:cNvSpPr/>
          <p:nvPr/>
        </p:nvSpPr>
        <p:spPr>
          <a:xfrm>
            <a:off x="-3497450" y="-1890125"/>
            <a:ext cx="664500" cy="66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